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7" r:id="rId2"/>
    <p:sldId id="258" r:id="rId3"/>
    <p:sldId id="262" r:id="rId4"/>
    <p:sldId id="263" r:id="rId5"/>
    <p:sldId id="265" r:id="rId6"/>
    <p:sldId id="261" r:id="rId7"/>
    <p:sldId id="273" r:id="rId8"/>
    <p:sldId id="274" r:id="rId9"/>
    <p:sldId id="267" r:id="rId10"/>
    <p:sldId id="268" r:id="rId11"/>
    <p:sldId id="269" r:id="rId12"/>
    <p:sldId id="270" r:id="rId13"/>
    <p:sldId id="271" r:id="rId14"/>
    <p:sldId id="272" r:id="rId15"/>
    <p:sldId id="266" r:id="rId16"/>
  </p:sldIdLst>
  <p:sldSz cx="9144000" cy="5143500" type="screen16x9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8694CD18-EC07-4DFA-BE25-2DAD0D1400AC}">
          <p14:sldIdLst>
            <p14:sldId id="257"/>
            <p14:sldId id="258"/>
            <p14:sldId id="262"/>
            <p14:sldId id="263"/>
            <p14:sldId id="265"/>
            <p14:sldId id="261"/>
            <p14:sldId id="273"/>
            <p14:sldId id="274"/>
            <p14:sldId id="267"/>
            <p14:sldId id="268"/>
            <p14:sldId id="269"/>
            <p14:sldId id="270"/>
            <p14:sldId id="271"/>
          </p14:sldIdLst>
        </p14:section>
        <p14:section name="Sección sin título" id="{029EBAC1-38D3-4CD0-846F-2C77FAC13BA3}">
          <p14:sldIdLst>
            <p14:sldId id="272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A6F"/>
    <a:srgbClr val="085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2C5B6-0183-4FD4-9D9F-5935E8BF50DE}" v="3" dt="2025-08-04T12:39:00.174"/>
    <p1510:client id="{D58914B3-38AE-46EE-BD5E-4C91DE463BF9}" v="1" dt="2025-08-04T13:09:29.5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ola Rodriguez" userId="06adf5fb-fcaa-4124-8876-daaa46538cde" providerId="ADAL" clId="{D58914B3-38AE-46EE-BD5E-4C91DE463BF9}"/>
    <pc:docChg chg="modSld">
      <pc:chgData name="Paola Rodriguez" userId="06adf5fb-fcaa-4124-8876-daaa46538cde" providerId="ADAL" clId="{D58914B3-38AE-46EE-BD5E-4C91DE463BF9}" dt="2025-08-04T13:09:38.663" v="7" actId="20577"/>
      <pc:docMkLst>
        <pc:docMk/>
      </pc:docMkLst>
      <pc:sldChg chg="modSp mod">
        <pc:chgData name="Paola Rodriguez" userId="06adf5fb-fcaa-4124-8876-daaa46538cde" providerId="ADAL" clId="{D58914B3-38AE-46EE-BD5E-4C91DE463BF9}" dt="2025-08-04T13:05:51.062" v="1" actId="20577"/>
        <pc:sldMkLst>
          <pc:docMk/>
          <pc:sldMk cId="3078522045" sldId="273"/>
        </pc:sldMkLst>
        <pc:spChg chg="mod">
          <ac:chgData name="Paola Rodriguez" userId="06adf5fb-fcaa-4124-8876-daaa46538cde" providerId="ADAL" clId="{D58914B3-38AE-46EE-BD5E-4C91DE463BF9}" dt="2025-08-04T13:05:51.062" v="1" actId="20577"/>
          <ac:spMkLst>
            <pc:docMk/>
            <pc:sldMk cId="3078522045" sldId="273"/>
            <ac:spMk id="4" creationId="{5E1288B4-533D-6D77-2123-374F23CC26BD}"/>
          </ac:spMkLst>
        </pc:spChg>
      </pc:sldChg>
      <pc:sldChg chg="modSp mod">
        <pc:chgData name="Paola Rodriguez" userId="06adf5fb-fcaa-4124-8876-daaa46538cde" providerId="ADAL" clId="{D58914B3-38AE-46EE-BD5E-4C91DE463BF9}" dt="2025-08-04T13:09:38.663" v="7" actId="20577"/>
        <pc:sldMkLst>
          <pc:docMk/>
          <pc:sldMk cId="3460656051" sldId="274"/>
        </pc:sldMkLst>
        <pc:spChg chg="mod">
          <ac:chgData name="Paola Rodriguez" userId="06adf5fb-fcaa-4124-8876-daaa46538cde" providerId="ADAL" clId="{D58914B3-38AE-46EE-BD5E-4C91DE463BF9}" dt="2025-08-04T13:06:45.289" v="3" actId="20577"/>
          <ac:spMkLst>
            <pc:docMk/>
            <pc:sldMk cId="3460656051" sldId="274"/>
            <ac:spMk id="4" creationId="{8ECCDDD0-8785-989B-DFA9-80B1AC0E9190}"/>
          </ac:spMkLst>
        </pc:spChg>
        <pc:graphicFrameChg chg="mod modGraphic">
          <ac:chgData name="Paola Rodriguez" userId="06adf5fb-fcaa-4124-8876-daaa46538cde" providerId="ADAL" clId="{D58914B3-38AE-46EE-BD5E-4C91DE463BF9}" dt="2025-08-04T13:09:38.663" v="7" actId="20577"/>
          <ac:graphicFrameMkLst>
            <pc:docMk/>
            <pc:sldMk cId="3460656051" sldId="274"/>
            <ac:graphicFrameMk id="3" creationId="{D6C2EABF-605F-DBFC-3DE7-2D1BA592EF8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414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475B6A9F-4B8E-10F0-79B4-BF31931C1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FA0941C8-57B5-978F-1475-3D32375F05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AA48F0A-7D19-301E-69BD-32F79D0948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992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EE285215-C76F-42F8-A39B-23251F09A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8BE027C0-FD15-ABCC-F198-7E537468C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04BEE748-95A9-5DD5-7A42-6C6B098574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9106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4849C7-04A7-49EA-4E5A-35787BF72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847006BE-3DAE-B7ED-5041-85CC2EAA75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C2E80A40-3BCE-7523-806F-E8FC3CE773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65465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237B526-EE5B-1A46-AD5E-6CA3FF784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ABCAFC13-F661-56D4-B31E-5EDDED0E3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049EF5D-45D8-0011-D513-35BDF5E866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13719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8962C25-7D8E-66A4-06BC-00597C5B3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B9D8DC8-C6AD-BC83-6C34-4E53104F34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8BF91DC9-9FAE-4CD4-3431-8264F0CB1C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79737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FEFC375-F15D-B6A0-7406-8475C267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E1D5991B-E16A-71FE-0055-20A8C4A0F5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1F7E0030-9156-437B-6C01-B9F9EF5A56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284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072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E4579EB-A0DC-63D7-8099-8D24179BD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8998056-FAC8-D432-2375-22A6990093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D5620D-1510-F990-4B3C-70018A5FF7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270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C3242F5A-AB82-6568-FF2D-9AF19FABD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6527761-95C4-EEB2-4F01-49FB8BE056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C52D34C6-1542-BE23-6D1C-1FD75B9044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3964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07B4387-56AD-6BBC-0911-5B0163957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23B78B2-76B2-1585-D3D0-427B617E88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0641C444-38B2-1149-49BB-EB0F9D4B4C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2499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495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3D9B835C-736C-A01E-F8D2-14F7CE4EB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2342B9E-E437-CE06-FC6A-59CAE2CD8C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CC62932D-CD5E-3A6E-7FE1-CB4CC6BC87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2407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032A8A87-6751-55AF-9576-B52991FCC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ABAB84A7-5B69-3F58-2FE9-8E36B9A5BD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EB7BCC77-E251-F90A-9287-0A6D95F713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9781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2064E1A-7FF6-2922-3208-413FCAFC1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D3144EAC-39D6-C529-F0E3-C64BC24CEA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9F954908-48B6-F6B9-3FC7-69858C4FBD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796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/>
        </p:nvSpPr>
        <p:spPr>
          <a:xfrm>
            <a:off x="1229150" y="4358725"/>
            <a:ext cx="4099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Dirección de Planificación y Desarrollo</a:t>
            </a:r>
            <a:endParaRPr b="1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Google Shape;59;p13"/>
          <p:cNvSpPr txBox="1"/>
          <p:nvPr/>
        </p:nvSpPr>
        <p:spPr>
          <a:xfrm>
            <a:off x="7221682" y="4604803"/>
            <a:ext cx="1722528" cy="361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s-DO" sz="1000">
                <a:solidFill>
                  <a:schemeClr val="bg1"/>
                </a:solidFill>
              </a:rPr>
              <a:t>FO-CONANI-PYD-DIC-005</a:t>
            </a:r>
            <a:endParaRPr sz="1000" b="1">
              <a:solidFill>
                <a:schemeClr val="bg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C2A0CFF5-F5A5-8FE7-4F20-4B20629AA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3397" y="-43056"/>
            <a:ext cx="9242566" cy="522961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7CAEA668-9FCA-320A-E520-E0E1371A88A6}"/>
              </a:ext>
            </a:extLst>
          </p:cNvPr>
          <p:cNvSpPr txBox="1"/>
          <p:nvPr/>
        </p:nvSpPr>
        <p:spPr>
          <a:xfrm>
            <a:off x="1522529" y="1639637"/>
            <a:ext cx="68686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ENCUENTRO INICIAL PARA LA PRESENTACIÓN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</a:rPr>
              <a:t>DEL PLAN DE TRABAJO QUE GUIARÁ EL PROCESO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</a:rPr>
              <a:t>DE REFORMA Y ACTUALIZACIÓN DE LA LEY 136-03 </a:t>
            </a:r>
            <a:endParaRPr lang="es-DO" sz="2000" b="1" dirty="0">
              <a:solidFill>
                <a:schemeClr val="bg1"/>
              </a:solidFill>
            </a:endParaRP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50AF2B1D-D28D-6007-0BEB-FAF061468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3483" y="3444564"/>
            <a:ext cx="1962733" cy="144815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07CC5A2-02FD-7366-0748-5C1BE96BE396}"/>
              </a:ext>
            </a:extLst>
          </p:cNvPr>
          <p:cNvSpPr txBox="1"/>
          <p:nvPr/>
        </p:nvSpPr>
        <p:spPr>
          <a:xfrm>
            <a:off x="946749" y="3180163"/>
            <a:ext cx="5921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chemeClr val="bg1"/>
                </a:solidFill>
                <a:latin typeface="Gotham Black" pitchFamily="2" charset="0"/>
                <a:cs typeface="Gotham Black" pitchFamily="2" charset="0"/>
              </a:rPr>
              <a:t>Socialización del Plan  de Trabajo y conformación de las Comisiones Técnicas Especializadas (CTE).</a:t>
            </a:r>
            <a:r>
              <a:rPr lang="es-ES" sz="1800" dirty="0"/>
              <a:t> </a:t>
            </a:r>
            <a:endParaRPr lang="es-DO" sz="1800" b="1" dirty="0">
              <a:solidFill>
                <a:schemeClr val="bg1"/>
              </a:solidFill>
              <a:latin typeface="Gotham Black" pitchFamily="2" charset="0"/>
              <a:cs typeface="Gotham Black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519DA0-4196-F4D9-7047-40446ADD96CD}"/>
              </a:ext>
            </a:extLst>
          </p:cNvPr>
          <p:cNvSpPr txBox="1"/>
          <p:nvPr/>
        </p:nvSpPr>
        <p:spPr>
          <a:xfrm>
            <a:off x="-206670" y="4389359"/>
            <a:ext cx="59212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50" dirty="0">
                <a:solidFill>
                  <a:schemeClr val="bg1"/>
                </a:solidFill>
                <a:latin typeface="Gotham Black" pitchFamily="2" charset="0"/>
                <a:cs typeface="Gotham Black" pitchFamily="2" charset="0"/>
              </a:rPr>
              <a:t>LUNES 4 DE AGOSTO DE 2025</a:t>
            </a:r>
            <a:r>
              <a:rPr lang="es-ES" sz="1050">
                <a:solidFill>
                  <a:schemeClr val="bg1"/>
                </a:solidFill>
                <a:latin typeface="Gotham Black" pitchFamily="2" charset="0"/>
                <a:cs typeface="Gotham Black" pitchFamily="2" charset="0"/>
              </a:rPr>
              <a:t>, </a:t>
            </a:r>
            <a:endParaRPr lang="es-ES" sz="1050" dirty="0">
              <a:solidFill>
                <a:schemeClr val="bg1"/>
              </a:solidFill>
              <a:latin typeface="Gotham Black" pitchFamily="2" charset="0"/>
              <a:cs typeface="Gotham Black" pitchFamily="2" charset="0"/>
            </a:endParaRPr>
          </a:p>
          <a:p>
            <a:pPr algn="ctr"/>
            <a:r>
              <a:rPr lang="es-ES" sz="1050" dirty="0">
                <a:solidFill>
                  <a:schemeClr val="bg1"/>
                </a:solidFill>
                <a:latin typeface="Gotham Black" pitchFamily="2" charset="0"/>
                <a:cs typeface="Gotham Black" pitchFamily="2" charset="0"/>
              </a:rPr>
              <a:t>CENTRO DE CONVENCIONES RENÉE KLANG DE GUZMÁN</a:t>
            </a:r>
            <a:endParaRPr lang="es-DO" sz="1050" dirty="0">
              <a:solidFill>
                <a:schemeClr val="bg1"/>
              </a:solidFill>
              <a:latin typeface="Gotham Black" pitchFamily="2" charset="0"/>
              <a:cs typeface="Gotham Blac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9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A872BF2-ADF1-E55D-6704-E9D2AC617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0ECAB12A-C652-FB2C-F9AE-130A4BA45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9582" y="0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2C2A8BA6-9EA3-0669-429E-DB0A1F2A4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3DB1881-C8A5-BA9E-7E47-F2F00E929927}"/>
              </a:ext>
            </a:extLst>
          </p:cNvPr>
          <p:cNvSpPr txBox="1"/>
          <p:nvPr/>
        </p:nvSpPr>
        <p:spPr>
          <a:xfrm>
            <a:off x="245012" y="97298"/>
            <a:ext cx="8133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Mesa TÉCNICA Especializada no. 1</a:t>
            </a:r>
          </a:p>
          <a:p>
            <a:pPr algn="ctr"/>
            <a:r>
              <a:rPr lang="es-ES" sz="16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LIBRO I. Fundamentos, derechos fundamentales y Sistema de Protección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57D4E018-BF42-7EDF-6B7E-DC3D113CD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483788"/>
              </p:ext>
            </p:extLst>
          </p:nvPr>
        </p:nvGraphicFramePr>
        <p:xfrm>
          <a:off x="1330712" y="730721"/>
          <a:ext cx="6151366" cy="4461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5683">
                  <a:extLst>
                    <a:ext uri="{9D8B030D-6E8A-4147-A177-3AD203B41FA5}">
                      <a16:colId xmlns:a16="http://schemas.microsoft.com/office/drawing/2014/main" val="150269699"/>
                    </a:ext>
                  </a:extLst>
                </a:gridCol>
                <a:gridCol w="3075683">
                  <a:extLst>
                    <a:ext uri="{9D8B030D-6E8A-4147-A177-3AD203B41FA5}">
                      <a16:colId xmlns:a16="http://schemas.microsoft.com/office/drawing/2014/main" val="2759675227"/>
                    </a:ext>
                  </a:extLst>
                </a:gridCol>
              </a:tblGrid>
              <a:tr h="344377">
                <a:tc>
                  <a:txBody>
                    <a:bodyPr/>
                    <a:lstStyle/>
                    <a:p>
                      <a:pPr algn="ctr"/>
                      <a:r>
                        <a:rPr lang="es-DO" dirty="0"/>
                        <a:t>Coordinador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Integrantes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27740"/>
                  </a:ext>
                </a:extLst>
              </a:tr>
              <a:tr h="344377">
                <a:tc rowSpan="10">
                  <a:txBody>
                    <a:bodyPr/>
                    <a:lstStyle/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r>
                        <a:rPr lang="es-DO" dirty="0"/>
                        <a:t>         Félix Tena de Sosa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MINPRE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34996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MINERD/INAIPI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06070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CONANI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568444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MSP/SNS/SENASA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757767"/>
                  </a:ext>
                </a:extLst>
              </a:tr>
              <a:tr h="40904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M-Mujer/Gabinete Coordinación Políticas Sociales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8671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MP/Tribunales Jurisdicción Especializada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492190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Ministerio Cultura/Oportunidad 24/7/PROPEP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099290"/>
                  </a:ext>
                </a:extLst>
              </a:tr>
              <a:tr h="40904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Ministerio de Deportes y Recreaciones/Supérate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92353"/>
                  </a:ext>
                </a:extLst>
              </a:tr>
              <a:tr h="344377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Ministerio de la Juventud/CONADIS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517328"/>
                  </a:ext>
                </a:extLst>
              </a:tr>
              <a:tr h="40904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Ministerio de Trabajo/Ministerio de Medio Ambiente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719"/>
                  </a:ext>
                </a:extLst>
              </a:tr>
              <a:tr h="409040">
                <a:tc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sz="1100" dirty="0"/>
                        <a:t>SC/ Academias/ Gremios/UNICEF/UNFPA</a:t>
                      </a:r>
                    </a:p>
                    <a:p>
                      <a:endParaRPr lang="es-D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78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659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7167617-0929-E49C-168A-EC712FA1D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53C52315-AF34-A500-785F-BC74AE817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2949D116-45A9-0DCE-92FE-50CB497E6C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0904AE-5E20-9261-13F8-4E05B53B424C}"/>
              </a:ext>
            </a:extLst>
          </p:cNvPr>
          <p:cNvSpPr txBox="1"/>
          <p:nvPr/>
        </p:nvSpPr>
        <p:spPr>
          <a:xfrm>
            <a:off x="505208" y="243902"/>
            <a:ext cx="81335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Mesa TÉCNICA Especializada no. 2</a:t>
            </a:r>
          </a:p>
          <a:p>
            <a:pPr algn="ctr"/>
            <a:r>
              <a:rPr lang="es-ES" sz="20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LIBRO II. Derecho de Familia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C4B3428-BDA1-CD52-4268-52C3ADD21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571183"/>
              </p:ext>
            </p:extLst>
          </p:nvPr>
        </p:nvGraphicFramePr>
        <p:xfrm>
          <a:off x="1293541" y="1149420"/>
          <a:ext cx="6096000" cy="399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502696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59675227"/>
                    </a:ext>
                  </a:extLst>
                </a:gridCol>
              </a:tblGrid>
              <a:tr h="369720">
                <a:tc>
                  <a:txBody>
                    <a:bodyPr/>
                    <a:lstStyle/>
                    <a:p>
                      <a:pPr algn="ctr"/>
                      <a:r>
                        <a:rPr lang="es-DO" dirty="0"/>
                        <a:t>Coordinador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Integrantes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27740"/>
                  </a:ext>
                </a:extLst>
              </a:tr>
              <a:tr h="369720">
                <a:tc rowSpan="9">
                  <a:txBody>
                    <a:bodyPr/>
                    <a:lstStyle/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r>
                        <a:rPr lang="es-DO" dirty="0"/>
                        <a:t>         Dilia Leticia Jorge Mera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Jueces Jurisdicción Especializada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34996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SCJ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0607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Ministerio Público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757767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CONANI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8671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Coalición ONG por la Infancia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4921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Agencias Internacionales de Adopción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0992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Academias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92353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Gabinete de Familia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517328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Gabinete Coordinación Políticas Sociales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188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317457D8-EC91-B8A0-DB0F-67C4A4074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9FC8A24D-5B27-53B0-1B0D-378FAAC6EE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34B21A08-55E7-B64F-05C2-F22FD0498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F29F39-985B-A16B-00D1-3DADBD986B98}"/>
              </a:ext>
            </a:extLst>
          </p:cNvPr>
          <p:cNvSpPr txBox="1"/>
          <p:nvPr/>
        </p:nvSpPr>
        <p:spPr>
          <a:xfrm>
            <a:off x="144005" y="243901"/>
            <a:ext cx="8133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Mesa TÉCNICA Especializada no. 3</a:t>
            </a:r>
          </a:p>
          <a:p>
            <a:pPr algn="ctr"/>
            <a:r>
              <a:rPr lang="es-ES" sz="20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LIBRO III. Jurisdicción DE </a:t>
            </a:r>
            <a:r>
              <a:rPr lang="es-DO" sz="2000" b="1" dirty="0">
                <a:solidFill>
                  <a:schemeClr val="bg1"/>
                </a:solidFill>
                <a:latin typeface="Gotham Black" pitchFamily="2" charset="0"/>
              </a:rPr>
              <a:t>NIÑOS, NIÑAS y ADOLESCENTES </a:t>
            </a:r>
            <a:endParaRPr lang="es-ES" sz="2000" b="1" cap="all" dirty="0">
              <a:solidFill>
                <a:schemeClr val="bg1"/>
              </a:solidFill>
              <a:latin typeface="Gotham Ultra"/>
              <a:ea typeface="Times New Roman" panose="02020603050405020304" pitchFamily="18" charset="0"/>
              <a:cs typeface="Gotham Ultra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6672F56-0282-A8E3-3B99-2DFD8D2A1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266212"/>
              </p:ext>
            </p:extLst>
          </p:nvPr>
        </p:nvGraphicFramePr>
        <p:xfrm>
          <a:off x="892097" y="1163436"/>
          <a:ext cx="6096000" cy="399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502696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59675227"/>
                    </a:ext>
                  </a:extLst>
                </a:gridCol>
              </a:tblGrid>
              <a:tr h="369720">
                <a:tc>
                  <a:txBody>
                    <a:bodyPr/>
                    <a:lstStyle/>
                    <a:p>
                      <a:pPr algn="ctr"/>
                      <a:r>
                        <a:rPr lang="es-DO" dirty="0"/>
                        <a:t>Coordinador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Integrantes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27740"/>
                  </a:ext>
                </a:extLst>
              </a:tr>
              <a:tr h="369720">
                <a:tc rowSpan="9">
                  <a:txBody>
                    <a:bodyPr/>
                    <a:lstStyle/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r>
                        <a:rPr lang="es-DO" dirty="0"/>
                        <a:t>         Proceso de Selección Final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SCJ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34996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Tribunales Jurisdicción Especializada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0607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MP/DINAIA/Procuradurías especializadas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757767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Oficina Nacional Defensa Pública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8671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CONANI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4921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Defensor del Pueblo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0992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Academias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92353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517328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137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68A84C57-211A-36F7-EE5B-FEFDAB174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0D9284B8-96AA-DDD4-40E3-B6CDB9545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2DC8FFAB-3307-2D88-2654-957195649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694ADAF-60AF-F63C-D16A-92300EBC67F6}"/>
              </a:ext>
            </a:extLst>
          </p:cNvPr>
          <p:cNvSpPr txBox="1"/>
          <p:nvPr/>
        </p:nvSpPr>
        <p:spPr>
          <a:xfrm>
            <a:off x="0" y="243902"/>
            <a:ext cx="9263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Mesa TÉCNICA Especializada no. 4</a:t>
            </a:r>
          </a:p>
          <a:p>
            <a:pPr algn="ctr"/>
            <a:r>
              <a:rPr lang="es-ES" sz="20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LIBRO IV.  Sobre el Conani y las medidas administrativas de protección 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959E5B3-9DAA-0B6B-9A3E-AEDB68082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879280"/>
              </p:ext>
            </p:extLst>
          </p:nvPr>
        </p:nvGraphicFramePr>
        <p:xfrm>
          <a:off x="1077951" y="1149420"/>
          <a:ext cx="6096000" cy="399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502696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759675227"/>
                    </a:ext>
                  </a:extLst>
                </a:gridCol>
              </a:tblGrid>
              <a:tr h="369720">
                <a:tc>
                  <a:txBody>
                    <a:bodyPr/>
                    <a:lstStyle/>
                    <a:p>
                      <a:pPr algn="ctr"/>
                      <a:r>
                        <a:rPr lang="es-DO" dirty="0"/>
                        <a:t>Coordinador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Integrantes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227740"/>
                  </a:ext>
                </a:extLst>
              </a:tr>
              <a:tr h="369720">
                <a:tc rowSpan="9">
                  <a:txBody>
                    <a:bodyPr/>
                    <a:lstStyle/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endParaRPr lang="es-DO" dirty="0"/>
                    </a:p>
                    <a:p>
                      <a:pPr algn="ctr"/>
                      <a:endParaRPr lang="es-DO" dirty="0"/>
                    </a:p>
                    <a:p>
                      <a:pPr algn="ctr"/>
                      <a:r>
                        <a:rPr lang="es-DO" dirty="0"/>
                        <a:t>Eduardo Ramos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CONANI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34996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MINPRE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0607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MAP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757767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INAIPI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8671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Gabinete de Coordinación Políticas Sociales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4921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Gabinete de Familia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099290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Coalición ONG por la Infancia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92353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DO" dirty="0"/>
                        <a:t>Academias y Agencias de Cooperación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517328"/>
                  </a:ext>
                </a:extLst>
              </a:tr>
              <a:tr h="369720">
                <a:tc vMerge="1"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D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669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69627C9-C519-5926-C2CD-9970A3EB3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68113119-CCE4-A247-1D7A-FF8ED1E3E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9582" y="0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2B1F9179-B3A3-5402-B745-1ABF382925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A9511E8-0AE7-440F-F40E-DBC82C918ABD}"/>
              </a:ext>
            </a:extLst>
          </p:cNvPr>
          <p:cNvSpPr txBox="1"/>
          <p:nvPr/>
        </p:nvSpPr>
        <p:spPr>
          <a:xfrm>
            <a:off x="-193397" y="496663"/>
            <a:ext cx="9263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Próximos pasos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3EFF580-62E5-82FF-2263-79F766950170}"/>
              </a:ext>
            </a:extLst>
          </p:cNvPr>
          <p:cNvSpPr txBox="1"/>
          <p:nvPr/>
        </p:nvSpPr>
        <p:spPr>
          <a:xfrm>
            <a:off x="1048215" y="1836234"/>
            <a:ext cx="7307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1" dirty="0">
                <a:solidFill>
                  <a:schemeClr val="bg1"/>
                </a:solidFill>
                <a:latin typeface="+mn-lt"/>
                <a:ea typeface="+mn-ea"/>
              </a:rPr>
              <a:t>Convocar, para la segunda semana de agosto, la primera reunión de trabajo de las Comisiones Técnicas Especializadas (CTE), con el objetivo de dar inicio formal a los trabajos en mesas.</a:t>
            </a:r>
            <a:endParaRPr lang="en-US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2500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9BAB4C3-943E-7ACD-4119-4FF17FA72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A635158-1876-E9A9-2569-740BAE6374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1322"/>
            <a:ext cx="9307132" cy="526614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157EBC7-ADBF-BD23-6532-D22C0658C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3355" y="2820723"/>
            <a:ext cx="1908424" cy="140808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D2D90AE-CAC8-6B11-FA87-F211FD1CFFB4}"/>
              </a:ext>
            </a:extLst>
          </p:cNvPr>
          <p:cNvSpPr txBox="1"/>
          <p:nvPr/>
        </p:nvSpPr>
        <p:spPr>
          <a:xfrm>
            <a:off x="2199152" y="1188654"/>
            <a:ext cx="4578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6000" b="1" cap="all" dirty="0">
                <a:solidFill>
                  <a:schemeClr val="bg1"/>
                </a:solidFill>
                <a:latin typeface="Gotham Ultra"/>
              </a:rPr>
              <a:t>Gracias!</a:t>
            </a:r>
          </a:p>
        </p:txBody>
      </p:sp>
    </p:spTree>
    <p:extLst>
      <p:ext uri="{BB962C8B-B14F-4D97-AF65-F5344CB8AC3E}">
        <p14:creationId xmlns:p14="http://schemas.microsoft.com/office/powerpoint/2010/main" val="291063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93526865-3BC0-FFD0-6D50-155C4831C6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263164" cy="5241266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09AE2FC0-E853-E777-3708-5459B7DAC825}"/>
              </a:ext>
            </a:extLst>
          </p:cNvPr>
          <p:cNvSpPr txBox="1"/>
          <p:nvPr/>
        </p:nvSpPr>
        <p:spPr>
          <a:xfrm>
            <a:off x="553979" y="574449"/>
            <a:ext cx="37894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Objetivo DEL PLAN</a:t>
            </a:r>
            <a:endParaRPr lang="es-DO" sz="3200" b="1">
              <a:solidFill>
                <a:schemeClr val="bg1"/>
              </a:solidFill>
              <a:latin typeface="Gotham Black" pitchFamily="2" charset="0"/>
              <a:cs typeface="Gotham Black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28D5141-1E1F-F737-AA6A-AA674238CE8C}"/>
              </a:ext>
            </a:extLst>
          </p:cNvPr>
          <p:cNvSpPr txBox="1"/>
          <p:nvPr/>
        </p:nvSpPr>
        <p:spPr>
          <a:xfrm>
            <a:off x="848540" y="1769700"/>
            <a:ext cx="69897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DO" sz="1800" b="1">
                <a:solidFill>
                  <a:schemeClr val="bg1"/>
                </a:solidFill>
                <a:latin typeface="Gotham Black" pitchFamily="2" charset="0"/>
              </a:rPr>
              <a:t>Formular, a través de un anteproyecto de ley, la actualización integral de la Ley No. 136-03 que instituye el Código para el Sistema de Protección y los Derechos Fundamentales de Niños, Niñas y Adolescentes, con el propósito de fortalecer el marco normativo nacional, asegurar la protección efectiva de los derechos de la niñez y la adolescencia, y adecuarlo a los principios constitucionales, los compromisos internacionales y las exigencias del contexto institucional y social actual.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1E6DA14E-47D6-1DE3-FC47-46A7E8EA1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72C2710-BF89-04FE-FEEC-76DB28C09EB1}"/>
              </a:ext>
            </a:extLst>
          </p:cNvPr>
          <p:cNvSpPr txBox="1"/>
          <p:nvPr/>
        </p:nvSpPr>
        <p:spPr>
          <a:xfrm>
            <a:off x="741218" y="2729843"/>
            <a:ext cx="766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DO" b="1" kern="100">
              <a:solidFill>
                <a:schemeClr val="bg1"/>
              </a:solidFill>
              <a:latin typeface="Gotham" pitchFamily="2" charset="0"/>
              <a:ea typeface="MS Mincho" panose="02020609040205080304" pitchFamily="49" charset="-128"/>
              <a:cs typeface="Gotha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FB16B9E-4F3C-9C03-C50A-FB01D38C8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9A06A69-A73A-C196-D7B2-2EC212541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563"/>
            <a:ext cx="9263164" cy="5241266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434944A6-FB2A-D536-4C75-901B5681EF18}"/>
              </a:ext>
            </a:extLst>
          </p:cNvPr>
          <p:cNvSpPr txBox="1"/>
          <p:nvPr/>
        </p:nvSpPr>
        <p:spPr>
          <a:xfrm>
            <a:off x="512415" y="1552295"/>
            <a:ext cx="4798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800" b="1" cap="all">
                <a:solidFill>
                  <a:schemeClr val="bg1"/>
                </a:solidFill>
                <a:latin typeface="Gotham Ultra"/>
              </a:rPr>
              <a:t>Instancias, roles y calidades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AF53DD97-9EF6-A4BE-CDB4-CB0279BCFA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0C30B3A-9A45-CF7E-833F-211F1A2FD64A}"/>
              </a:ext>
            </a:extLst>
          </p:cNvPr>
          <p:cNvSpPr txBox="1"/>
          <p:nvPr/>
        </p:nvSpPr>
        <p:spPr>
          <a:xfrm>
            <a:off x="1435888" y="1973143"/>
            <a:ext cx="51795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1. Consulta y toma de decisiones:</a:t>
            </a:r>
          </a:p>
          <a:p>
            <a:endParaRPr lang="es-DO" b="1" dirty="0">
              <a:solidFill>
                <a:schemeClr val="bg1"/>
              </a:solidFill>
              <a:latin typeface="Gotham Black" pitchFamily="2" charset="0"/>
            </a:endParaRP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Comité Consultivo de Alto Nivel (CCA)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Directorio Nacional del CONANI (DN)</a:t>
            </a:r>
          </a:p>
          <a:p>
            <a:pPr>
              <a:buClr>
                <a:schemeClr val="bg1"/>
              </a:buClr>
            </a:pPr>
            <a:endParaRPr lang="es-DO" b="1" dirty="0">
              <a:solidFill>
                <a:schemeClr val="bg1"/>
              </a:solidFill>
              <a:latin typeface="Gotham Black" pitchFamily="2" charset="0"/>
            </a:endParaRPr>
          </a:p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2. Consejo Nacional para la Niñez y la Adolescencia (CONANI):</a:t>
            </a:r>
          </a:p>
          <a:p>
            <a:r>
              <a:rPr lang="es-ES" b="1" dirty="0">
                <a:solidFill>
                  <a:schemeClr val="bg1"/>
                </a:solidFill>
                <a:latin typeface="Gotham Black" pitchFamily="2" charset="0"/>
              </a:rPr>
              <a:t>Conducción estratégica, técnica, operativa y administrativa del proceso.</a:t>
            </a:r>
          </a:p>
          <a:p>
            <a:endParaRPr lang="es-ES" b="1" dirty="0">
              <a:solidFill>
                <a:schemeClr val="bg1"/>
              </a:solidFill>
              <a:latin typeface="Gotham Black" pitchFamily="2" charset="0"/>
            </a:endParaRPr>
          </a:p>
          <a:p>
            <a:endParaRPr lang="es-ES" b="1" dirty="0">
              <a:solidFill>
                <a:schemeClr val="bg1"/>
              </a:solidFill>
              <a:latin typeface="Gotham Black" pitchFamily="2" charset="0"/>
            </a:endParaRPr>
          </a:p>
          <a:p>
            <a:endParaRPr lang="es-ES" b="1" dirty="0">
              <a:solidFill>
                <a:schemeClr val="bg1"/>
              </a:solidFill>
              <a:latin typeface="Gotham Black" pitchFamily="2" charset="0"/>
            </a:endParaRPr>
          </a:p>
          <a:p>
            <a:endParaRPr lang="es-DO" b="1" dirty="0">
              <a:solidFill>
                <a:schemeClr val="bg1"/>
              </a:solidFill>
              <a:latin typeface="Gotham Black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A39C2BC-18B4-157D-5B3C-5D2F14846F58}"/>
              </a:ext>
            </a:extLst>
          </p:cNvPr>
          <p:cNvSpPr txBox="1"/>
          <p:nvPr/>
        </p:nvSpPr>
        <p:spPr>
          <a:xfrm>
            <a:off x="1435888" y="2296572"/>
            <a:ext cx="51795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DO" sz="1300" b="1" dirty="0">
              <a:solidFill>
                <a:schemeClr val="bg1"/>
              </a:solidFill>
              <a:latin typeface="Gotham Black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D18D265-5F6B-06C7-84F5-E5554FE520D0}"/>
              </a:ext>
            </a:extLst>
          </p:cNvPr>
          <p:cNvSpPr txBox="1"/>
          <p:nvPr/>
        </p:nvSpPr>
        <p:spPr>
          <a:xfrm>
            <a:off x="1435888" y="3893592"/>
            <a:ext cx="39949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3. Participación Técnica: </a:t>
            </a:r>
          </a:p>
          <a:p>
            <a:endParaRPr lang="es-DO" b="1" dirty="0">
              <a:solidFill>
                <a:schemeClr val="bg1"/>
              </a:solidFill>
              <a:latin typeface="Gotham Black" pitchFamily="2" charset="0"/>
            </a:endParaRPr>
          </a:p>
          <a:p>
            <a:pPr marL="285750" lvl="4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DO" sz="1300" b="1" dirty="0">
                <a:solidFill>
                  <a:schemeClr val="bg1"/>
                </a:solidFill>
                <a:latin typeface="Gotham Black" pitchFamily="2" charset="0"/>
              </a:rPr>
              <a:t>Comisiones Técnicas Especializadas (CTE)</a:t>
            </a:r>
          </a:p>
          <a:p>
            <a:pPr marL="285750" lvl="4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s-DO" sz="1300" b="1" dirty="0">
                <a:solidFill>
                  <a:schemeClr val="bg1"/>
                </a:solidFill>
                <a:latin typeface="Gotham Black" pitchFamily="2" charset="0"/>
              </a:rPr>
              <a:t>Comisión Redactora (CR)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1642AD3-D6AB-8D30-6772-AEFC6F6D590C}"/>
              </a:ext>
            </a:extLst>
          </p:cNvPr>
          <p:cNvSpPr txBox="1"/>
          <p:nvPr/>
        </p:nvSpPr>
        <p:spPr>
          <a:xfrm>
            <a:off x="553979" y="574449"/>
            <a:ext cx="792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Implementación del plan de trabajo </a:t>
            </a:r>
          </a:p>
        </p:txBody>
      </p:sp>
    </p:spTree>
    <p:extLst>
      <p:ext uri="{BB962C8B-B14F-4D97-AF65-F5344CB8AC3E}">
        <p14:creationId xmlns:p14="http://schemas.microsoft.com/office/powerpoint/2010/main" val="3670092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2800A20-A5BF-4DD4-4570-188B4EEB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7A8C8BAE-134D-EE54-64E6-A9F18C0F0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9FD75C63-E7D5-9D45-7CD5-A49DB79B5311}"/>
              </a:ext>
            </a:extLst>
          </p:cNvPr>
          <p:cNvSpPr txBox="1"/>
          <p:nvPr/>
        </p:nvSpPr>
        <p:spPr>
          <a:xfrm>
            <a:off x="614474" y="1628602"/>
            <a:ext cx="3298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8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Metodología</a:t>
            </a:r>
            <a:endParaRPr lang="es-DO" sz="1800" b="1">
              <a:solidFill>
                <a:schemeClr val="bg1"/>
              </a:solidFill>
              <a:latin typeface="Gotham Black" pitchFamily="2" charset="0"/>
              <a:cs typeface="Gotham Black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7CA2356-119F-95F9-7E72-53F8E4F0A72E}"/>
              </a:ext>
            </a:extLst>
          </p:cNvPr>
          <p:cNvSpPr txBox="1"/>
          <p:nvPr/>
        </p:nvSpPr>
        <p:spPr>
          <a:xfrm>
            <a:off x="614475" y="2000315"/>
            <a:ext cx="7982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  <a:cs typeface="Gotham Black" pitchFamily="2" charset="0"/>
              </a:rPr>
              <a:t>La implementación del plan de trabajo se sustentará en una metodología participativa y colaborativa estructurada, en fase de diagnóstico, formulación y validación de la propuesta de actualización y reforma. 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8944AB1F-E08C-B308-1762-A29F74DD8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0769374-6A6C-B6B5-E86C-53E264C44E88}"/>
              </a:ext>
            </a:extLst>
          </p:cNvPr>
          <p:cNvSpPr txBox="1"/>
          <p:nvPr/>
        </p:nvSpPr>
        <p:spPr>
          <a:xfrm>
            <a:off x="614474" y="2671345"/>
            <a:ext cx="3021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600" b="1" dirty="0">
                <a:solidFill>
                  <a:schemeClr val="bg1"/>
                </a:solidFill>
                <a:latin typeface="Gotham Black" pitchFamily="2" charset="0"/>
              </a:rPr>
              <a:t>Bloques temáticos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D11429C-56B2-2FBE-6CCE-F52E21C1D935}"/>
              </a:ext>
            </a:extLst>
          </p:cNvPr>
          <p:cNvSpPr txBox="1"/>
          <p:nvPr/>
        </p:nvSpPr>
        <p:spPr>
          <a:xfrm>
            <a:off x="1328668" y="3044032"/>
            <a:ext cx="655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Gotham Black" pitchFamily="2" charset="0"/>
              </a:rPr>
              <a:t>1: Fundamentos, derechos fundamentales y Sistema de Protección (LIBRO I).</a:t>
            </a:r>
            <a:endParaRPr lang="es-DO" b="1" dirty="0">
              <a:solidFill>
                <a:schemeClr val="bg1"/>
              </a:solidFill>
              <a:latin typeface="Gotham Black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A06DDC3-1FC6-36E6-AC8C-B7A07D3FBC16}"/>
              </a:ext>
            </a:extLst>
          </p:cNvPr>
          <p:cNvSpPr txBox="1"/>
          <p:nvPr/>
        </p:nvSpPr>
        <p:spPr>
          <a:xfrm>
            <a:off x="1328668" y="3385942"/>
            <a:ext cx="655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chemeClr val="bg1"/>
                </a:solidFill>
                <a:latin typeface="Gotham Black" pitchFamily="2" charset="0"/>
              </a:defRPr>
            </a:lvl1pPr>
          </a:lstStyle>
          <a:p>
            <a:r>
              <a:rPr lang="es-ES" dirty="0"/>
              <a:t>2: Derecho de Familia (LIBRO II).</a:t>
            </a:r>
            <a:endParaRPr lang="es-DO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E7D90FF-2AAC-5275-AFF2-BE39FF4CFFB6}"/>
              </a:ext>
            </a:extLst>
          </p:cNvPr>
          <p:cNvSpPr txBox="1"/>
          <p:nvPr/>
        </p:nvSpPr>
        <p:spPr>
          <a:xfrm>
            <a:off x="1328668" y="3736114"/>
            <a:ext cx="655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3: Jurisdicción de Niños, Niñas y Adolescentes </a:t>
            </a:r>
            <a:r>
              <a:rPr lang="es-ES" b="1" dirty="0">
                <a:solidFill>
                  <a:schemeClr val="bg1"/>
                </a:solidFill>
                <a:latin typeface="Gotham Black" pitchFamily="2" charset="0"/>
              </a:rPr>
              <a:t>(LIBRO III)</a:t>
            </a:r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DB9578-EDDC-77FE-1D13-706D601685ED}"/>
              </a:ext>
            </a:extLst>
          </p:cNvPr>
          <p:cNvSpPr txBox="1"/>
          <p:nvPr/>
        </p:nvSpPr>
        <p:spPr>
          <a:xfrm>
            <a:off x="1328668" y="4086286"/>
            <a:ext cx="655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4: CONANI y medidas de protección administrativas </a:t>
            </a:r>
            <a:r>
              <a:rPr lang="es-ES" b="1" dirty="0">
                <a:solidFill>
                  <a:schemeClr val="bg1"/>
                </a:solidFill>
                <a:latin typeface="Gotham Black" pitchFamily="2" charset="0"/>
              </a:rPr>
              <a:t>(LIBRO IV)</a:t>
            </a:r>
            <a:r>
              <a:rPr lang="es-DO" b="1" dirty="0">
                <a:solidFill>
                  <a:schemeClr val="bg1"/>
                </a:solidFill>
                <a:latin typeface="Gotham Black" pitchFamily="2" charset="0"/>
              </a:rPr>
              <a:t>.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392C45B-6807-79A8-F107-5577699F5DAE}"/>
              </a:ext>
            </a:extLst>
          </p:cNvPr>
          <p:cNvCxnSpPr>
            <a:cxnSpLocks/>
          </p:cNvCxnSpPr>
          <p:nvPr/>
        </p:nvCxnSpPr>
        <p:spPr>
          <a:xfrm>
            <a:off x="6071170" y="2260673"/>
            <a:ext cx="1004455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EA0201A-1EB7-4E8E-DA56-A6B051ED600D}"/>
              </a:ext>
            </a:extLst>
          </p:cNvPr>
          <p:cNvCxnSpPr>
            <a:cxnSpLocks/>
          </p:cNvCxnSpPr>
          <p:nvPr/>
        </p:nvCxnSpPr>
        <p:spPr>
          <a:xfrm>
            <a:off x="7196574" y="2261925"/>
            <a:ext cx="1004455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8EAC677-6A97-48C7-0360-25632903EC91}"/>
              </a:ext>
            </a:extLst>
          </p:cNvPr>
          <p:cNvCxnSpPr>
            <a:cxnSpLocks/>
          </p:cNvCxnSpPr>
          <p:nvPr/>
        </p:nvCxnSpPr>
        <p:spPr>
          <a:xfrm>
            <a:off x="664666" y="2479467"/>
            <a:ext cx="1004455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659608D6-385E-9C1F-B6B1-EB3CC14DA9F0}"/>
              </a:ext>
            </a:extLst>
          </p:cNvPr>
          <p:cNvCxnSpPr>
            <a:cxnSpLocks/>
          </p:cNvCxnSpPr>
          <p:nvPr/>
        </p:nvCxnSpPr>
        <p:spPr>
          <a:xfrm>
            <a:off x="2528454" y="2480720"/>
            <a:ext cx="893618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C4FD5D31-5092-40BB-009D-7D12CFB43712}"/>
              </a:ext>
            </a:extLst>
          </p:cNvPr>
          <p:cNvCxnSpPr>
            <a:cxnSpLocks/>
          </p:cNvCxnSpPr>
          <p:nvPr/>
        </p:nvCxnSpPr>
        <p:spPr>
          <a:xfrm>
            <a:off x="3484417" y="2480720"/>
            <a:ext cx="86591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672F8EB4-1B43-B5B5-E00D-56CAC0D72647}"/>
              </a:ext>
            </a:extLst>
          </p:cNvPr>
          <p:cNvCxnSpPr>
            <a:cxnSpLocks/>
          </p:cNvCxnSpPr>
          <p:nvPr/>
        </p:nvCxnSpPr>
        <p:spPr>
          <a:xfrm>
            <a:off x="4523508" y="2480720"/>
            <a:ext cx="755073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00D9461D-5ECD-5D83-08E8-2AB77CCBB808}"/>
              </a:ext>
            </a:extLst>
          </p:cNvPr>
          <p:cNvSpPr txBox="1"/>
          <p:nvPr/>
        </p:nvSpPr>
        <p:spPr>
          <a:xfrm>
            <a:off x="553979" y="574449"/>
            <a:ext cx="792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Implementación del plan de trabajo </a:t>
            </a:r>
          </a:p>
        </p:txBody>
      </p:sp>
    </p:spTree>
    <p:extLst>
      <p:ext uri="{BB962C8B-B14F-4D97-AF65-F5344CB8AC3E}">
        <p14:creationId xmlns:p14="http://schemas.microsoft.com/office/powerpoint/2010/main" val="318053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FF281C6-4755-2CF8-0C85-4602FBABD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8D5524F7-6C79-2B57-4003-B3142109E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FFAEF5B8-43B6-BACD-45EE-21127A2447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F50C79C-85BE-6844-E414-A443701EA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650509"/>
              </p:ext>
            </p:extLst>
          </p:nvPr>
        </p:nvGraphicFramePr>
        <p:xfrm>
          <a:off x="910627" y="1735014"/>
          <a:ext cx="7322746" cy="2343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664">
                  <a:extLst>
                    <a:ext uri="{9D8B030D-6E8A-4147-A177-3AD203B41FA5}">
                      <a16:colId xmlns:a16="http://schemas.microsoft.com/office/drawing/2014/main" val="1211133671"/>
                    </a:ext>
                  </a:extLst>
                </a:gridCol>
                <a:gridCol w="4480564">
                  <a:extLst>
                    <a:ext uri="{9D8B030D-6E8A-4147-A177-3AD203B41FA5}">
                      <a16:colId xmlns:a16="http://schemas.microsoft.com/office/drawing/2014/main" val="3304401689"/>
                    </a:ext>
                  </a:extLst>
                </a:gridCol>
                <a:gridCol w="2449518">
                  <a:extLst>
                    <a:ext uri="{9D8B030D-6E8A-4147-A177-3AD203B41FA5}">
                      <a16:colId xmlns:a16="http://schemas.microsoft.com/office/drawing/2014/main" val="3744623854"/>
                    </a:ext>
                  </a:extLst>
                </a:gridCol>
              </a:tblGrid>
              <a:tr h="532834">
                <a:tc gridSpan="2"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DO" sz="1800" b="1" i="0" u="none" strike="noStrike" cap="all">
                          <a:solidFill>
                            <a:schemeClr val="bg1"/>
                          </a:solidFill>
                          <a:latin typeface="Gotham Ultra"/>
                          <a:sym typeface="Arial"/>
                        </a:rPr>
                        <a:t>Fases de trabajo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DO" sz="1800" b="1" i="0" u="none" strike="noStrike" cap="all">
                          <a:solidFill>
                            <a:schemeClr val="bg1"/>
                          </a:solidFill>
                          <a:latin typeface="Gotham Ultra"/>
                          <a:ea typeface="+mn-ea"/>
                          <a:cs typeface="+mn-cs"/>
                          <a:sym typeface="Arial"/>
                        </a:rPr>
                        <a:t>PERIODO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651413"/>
                  </a:ext>
                </a:extLst>
              </a:tr>
              <a:tr h="744508">
                <a:tc>
                  <a:txBody>
                    <a:bodyPr/>
                    <a:lstStyle/>
                    <a:p>
                      <a:pPr algn="ctr"/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1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Diagnóstico y análisis de necesidades de actualización y/o reforma. </a:t>
                      </a: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agosto-septiembre 2025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74973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2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Formulación de propuestas.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octubre-diciembre 2025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69075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3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Validación de la propuesta reforma.</a:t>
                      </a:r>
                      <a:endParaRPr lang="es-DO" sz="1400" b="1" i="0" u="none" strike="noStrike" cap="none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enero-marzo 2026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0491025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F48349EC-D170-66AF-1660-28D91D001EF9}"/>
              </a:ext>
            </a:extLst>
          </p:cNvPr>
          <p:cNvSpPr txBox="1"/>
          <p:nvPr/>
        </p:nvSpPr>
        <p:spPr>
          <a:xfrm>
            <a:off x="553979" y="574449"/>
            <a:ext cx="792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Implementación del plan de trabajo </a:t>
            </a:r>
          </a:p>
        </p:txBody>
      </p:sp>
    </p:spTree>
    <p:extLst>
      <p:ext uri="{BB962C8B-B14F-4D97-AF65-F5344CB8AC3E}">
        <p14:creationId xmlns:p14="http://schemas.microsoft.com/office/powerpoint/2010/main" val="47540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6738C78-0D17-8D8D-48C9-327FBB26B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9955" y="-46722"/>
            <a:ext cx="9307132" cy="5266144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A16718-6128-30B2-ECC5-679E6EA5F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648392"/>
              </p:ext>
            </p:extLst>
          </p:nvPr>
        </p:nvGraphicFramePr>
        <p:xfrm>
          <a:off x="958467" y="244836"/>
          <a:ext cx="7227065" cy="4691332"/>
        </p:xfrm>
        <a:graphic>
          <a:graphicData uri="http://schemas.openxmlformats.org/drawingml/2006/table">
            <a:tbl>
              <a:tblPr firstRow="1" bandRow="1"/>
              <a:tblGrid>
                <a:gridCol w="590100">
                  <a:extLst>
                    <a:ext uri="{9D8B030D-6E8A-4147-A177-3AD203B41FA5}">
                      <a16:colId xmlns:a16="http://schemas.microsoft.com/office/drawing/2014/main" val="2706426459"/>
                    </a:ext>
                  </a:extLst>
                </a:gridCol>
                <a:gridCol w="1051414">
                  <a:extLst>
                    <a:ext uri="{9D8B030D-6E8A-4147-A177-3AD203B41FA5}">
                      <a16:colId xmlns:a16="http://schemas.microsoft.com/office/drawing/2014/main" val="3008903437"/>
                    </a:ext>
                  </a:extLst>
                </a:gridCol>
                <a:gridCol w="1211855">
                  <a:extLst>
                    <a:ext uri="{9D8B030D-6E8A-4147-A177-3AD203B41FA5}">
                      <a16:colId xmlns:a16="http://schemas.microsoft.com/office/drawing/2014/main" val="1610922464"/>
                    </a:ext>
                  </a:extLst>
                </a:gridCol>
                <a:gridCol w="1174159">
                  <a:extLst>
                    <a:ext uri="{9D8B030D-6E8A-4147-A177-3AD203B41FA5}">
                      <a16:colId xmlns:a16="http://schemas.microsoft.com/office/drawing/2014/main" val="1903255903"/>
                    </a:ext>
                  </a:extLst>
                </a:gridCol>
                <a:gridCol w="1073364">
                  <a:extLst>
                    <a:ext uri="{9D8B030D-6E8A-4147-A177-3AD203B41FA5}">
                      <a16:colId xmlns:a16="http://schemas.microsoft.com/office/drawing/2014/main" val="1007825971"/>
                    </a:ext>
                  </a:extLst>
                </a:gridCol>
                <a:gridCol w="1071886">
                  <a:extLst>
                    <a:ext uri="{9D8B030D-6E8A-4147-A177-3AD203B41FA5}">
                      <a16:colId xmlns:a16="http://schemas.microsoft.com/office/drawing/2014/main" val="1068026154"/>
                    </a:ext>
                  </a:extLst>
                </a:gridCol>
                <a:gridCol w="1054287">
                  <a:extLst>
                    <a:ext uri="{9D8B030D-6E8A-4147-A177-3AD203B41FA5}">
                      <a16:colId xmlns:a16="http://schemas.microsoft.com/office/drawing/2014/main" val="543542266"/>
                    </a:ext>
                  </a:extLst>
                </a:gridCol>
              </a:tblGrid>
              <a:tr h="151249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ACTIVIDADES POR BLOQUE TEMÁTICO</a:t>
                      </a:r>
                      <a:endParaRPr lang="es-DO" sz="1000" kern="100" dirty="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68012224"/>
                  </a:ext>
                </a:extLst>
              </a:tr>
              <a:tr h="258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Periodo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Propósito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Resultado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Bloque temático 1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Bloque temático 2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Bloque temático 3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Bloque temático 4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502408"/>
                  </a:ext>
                </a:extLst>
              </a:tr>
              <a:tr h="151249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FASE 1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julio – septiembre                                  2025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vert="vert270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987C3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Discusión técnica inicial sobre los cuatro bloques temáticos, con enfoque en diagnóstico normativo, identificación de brechas y desafíos.</a:t>
                      </a:r>
                      <a:endParaRPr lang="es-DO" sz="1000" kern="100" dirty="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Identificación de nudos críticos, primeras líneas de reforma y construcción de insumos técnicos por bloque.</a:t>
                      </a:r>
                      <a:endParaRPr lang="es-DO" sz="1000" kern="100" dirty="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Consultores especializados realizarán un diagnóstico inicial de la Ley 136-03.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1705460"/>
                  </a:ext>
                </a:extLst>
              </a:tr>
              <a:tr h="151249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 el diagnostico como punto de partida se conforman las CTE.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29135482"/>
                  </a:ext>
                </a:extLst>
              </a:tr>
              <a:tr h="580284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1er Taller de Diálogo Técnico del Bloque temático 1.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1er Taller de Diálogo Técnico del Bloque temático 2.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1er Taller de Diálogo Técnico del Bloque temático 3.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1er Taller de Discusión Técnico del Bloque temático 4.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581722"/>
                  </a:ext>
                </a:extLst>
              </a:tr>
              <a:tr h="151249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Actividades propuestas por Consultores Especializados en cada Bloque temático: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72024129"/>
                  </a:ext>
                </a:extLst>
              </a:tr>
              <a:tr h="365767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Foros de debate.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de buenas prácticas.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Entrevistas a profundidad.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E8F7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Conferencias magistrales.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Paneles.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Otras actividades.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65183619"/>
                  </a:ext>
                </a:extLst>
              </a:tr>
              <a:tr h="151249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Presentación de resultados preliminares al DN y al CCA.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7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78901211"/>
                  </a:ext>
                </a:extLst>
              </a:tr>
              <a:tr h="58028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FASE 2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octubre – diciembre   2025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vert="vert270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B4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Revisión y ajuste de propuestas preliminares, con base en la retroalimentación institucional derivada de la primera fase y su ciclo de actividades.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Formulación de propuestas ajustadas y articuladas; borradores iniciales por componente temático y el articulado del código.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2do Taller de </a:t>
                      </a:r>
                      <a:r>
                        <a:rPr lang="es-DO" sz="8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Diálogo Técnico</a:t>
                      </a: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del Bloque temático 1.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2do Taller de </a:t>
                      </a:r>
                      <a:r>
                        <a:rPr lang="es-DO" sz="8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Diálogo Técnico</a:t>
                      </a: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del Bloque temático 2.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2do Taller de </a:t>
                      </a:r>
                      <a:r>
                        <a:rPr lang="es-DO" sz="8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Diálogo Técnico</a:t>
                      </a: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 del Bloque temático 3.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2do Taller de </a:t>
                      </a:r>
                      <a:r>
                        <a:rPr lang="es-DO" sz="8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Diálogo Técnico </a:t>
                      </a: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Yu Gothic" panose="020B0400000000000000" pitchFamily="34" charset="-128"/>
                          <a:cs typeface="Arial" panose="020B0604020202020204" pitchFamily="34" charset="0"/>
                        </a:rPr>
                        <a:t>del Bloque temático 4.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427525"/>
                  </a:ext>
                </a:extLst>
              </a:tr>
              <a:tr h="151249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Actividades propuestas por Consultores Especializados en cada Bloque temático: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4344662"/>
                  </a:ext>
                </a:extLst>
              </a:tr>
              <a:tr h="365767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Foros de debate.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Taller de buenas prácticas.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Entrevistas a profundidad.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EEF8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Conferencias magistrales.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Paneles.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Clr>
                          <a:srgbClr val="000000"/>
                        </a:buClr>
                        <a:buFont typeface="Symbol" panose="05050102010706020507" pitchFamily="18" charset="2"/>
                        <a:buChar char=""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Otras actividades.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55191550"/>
                  </a:ext>
                </a:extLst>
              </a:tr>
              <a:tr h="151249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Presentación de resultados al DN y al CCA.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8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3689079"/>
                  </a:ext>
                </a:extLst>
              </a:tr>
              <a:tr h="365767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FASE 3 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enero – marzo 2026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vert="vert270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007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Revisión integral del borrador consolidado del anteproyecto; validación técnica e institucional intersectorial.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Texto normativo consensuado con respaldo técnico-político; anteproyecto listo para aprobación institucional.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Presentación del borrador final, ante la CCA y el Directorio Nacional; socialización a sectores de interés; canalización ante el PE para entrega al Congreso; y, entrega formal de la propuesta de Anteproyecto ante la Cámara del Senado de la RD.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0898693"/>
                  </a:ext>
                </a:extLst>
              </a:tr>
              <a:tr h="429035"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Consolidación del articulado final e incorporación de consensos institucionales.</a:t>
                      </a:r>
                      <a:endParaRPr lang="es-DO" sz="1000" kern="10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30226914"/>
                  </a:ext>
                </a:extLst>
              </a:tr>
              <a:tr h="151249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DO" sz="800" b="1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ESTRATEGIA DE INCIDENCIA Y COMUNICACIÓN: Actividades propuestas por el/la consultor/a.</a:t>
                      </a:r>
                      <a:endParaRPr lang="es-DO" sz="1000" kern="100" dirty="0"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39" marR="57939" marT="28969" marB="28969" anchor="ctr">
                    <a:lnL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3A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16739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92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35FF80-0544-9465-74F7-8F8737D30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4DA0278E-32C6-6CC4-AE75-1DAABECE2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D8FD6318-9C1B-B40C-9758-379CE34303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21EECC1-C28E-CA50-C905-A28DABDE2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865650"/>
              </p:ext>
            </p:extLst>
          </p:nvPr>
        </p:nvGraphicFramePr>
        <p:xfrm>
          <a:off x="1030443" y="1248592"/>
          <a:ext cx="5631422" cy="40510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808">
                  <a:extLst>
                    <a:ext uri="{9D8B030D-6E8A-4147-A177-3AD203B41FA5}">
                      <a16:colId xmlns:a16="http://schemas.microsoft.com/office/drawing/2014/main" val="1211133671"/>
                    </a:ext>
                  </a:extLst>
                </a:gridCol>
                <a:gridCol w="5338614">
                  <a:extLst>
                    <a:ext uri="{9D8B030D-6E8A-4147-A177-3AD203B41FA5}">
                      <a16:colId xmlns:a16="http://schemas.microsoft.com/office/drawing/2014/main" val="3304401689"/>
                    </a:ext>
                  </a:extLst>
                </a:gridCol>
              </a:tblGrid>
              <a:tr h="324245">
                <a:tc gridSpan="2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s-DO" sz="1800" b="1" i="0" u="none" strike="noStrike" cap="all" dirty="0">
                        <a:solidFill>
                          <a:schemeClr val="bg1"/>
                        </a:solidFill>
                        <a:latin typeface="Gotham Ultra"/>
                        <a:sym typeface="Arial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651413"/>
                  </a:ext>
                </a:extLst>
              </a:tr>
              <a:tr h="744508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1. Alineación al nuevo marco institucional (reformas constitucionales, Ley 247-12, legislación adjetiva vinculante).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74973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2. Mecanismos de gobernanza del Sistema Nacional de Protección.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69075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3.Racionalidad de los criterios de expansión y funciones de las estructuras en los territorios del Subsistema Administrativo.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910252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4.Fortalecimiento de la alineación de la Justicia Penal Adolescente al enfoque de justicia restaurativa.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986738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10944377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E1288B4-533D-6D77-2123-374F23CC26BD}"/>
              </a:ext>
            </a:extLst>
          </p:cNvPr>
          <p:cNvSpPr txBox="1"/>
          <p:nvPr/>
        </p:nvSpPr>
        <p:spPr>
          <a:xfrm>
            <a:off x="553979" y="574449"/>
            <a:ext cx="7929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ASPECTOS CLAVES EN EL PROCESO DE REVISIÓN Y </a:t>
            </a:r>
            <a:r>
              <a:rPr lang="es-ES" sz="24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ELABORACIóN</a:t>
            </a:r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 DE PROPUESTAS</a:t>
            </a:r>
          </a:p>
        </p:txBody>
      </p:sp>
    </p:spTree>
    <p:extLst>
      <p:ext uri="{BB962C8B-B14F-4D97-AF65-F5344CB8AC3E}">
        <p14:creationId xmlns:p14="http://schemas.microsoft.com/office/powerpoint/2010/main" val="307852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015D6878-AE09-8099-6D80-67F0136BB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D4A3FCD8-C0F5-4C90-6C1F-306007751D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FDF616CC-144D-CC46-3DFF-3E8EEAF88E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6C2EABF-605F-DBFC-3DE7-2D1BA592E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323738"/>
              </p:ext>
            </p:extLst>
          </p:nvPr>
        </p:nvGraphicFramePr>
        <p:xfrm>
          <a:off x="1007271" y="1459950"/>
          <a:ext cx="5527344" cy="29982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397">
                  <a:extLst>
                    <a:ext uri="{9D8B030D-6E8A-4147-A177-3AD203B41FA5}">
                      <a16:colId xmlns:a16="http://schemas.microsoft.com/office/drawing/2014/main" val="1211133671"/>
                    </a:ext>
                  </a:extLst>
                </a:gridCol>
                <a:gridCol w="5239947">
                  <a:extLst>
                    <a:ext uri="{9D8B030D-6E8A-4147-A177-3AD203B41FA5}">
                      <a16:colId xmlns:a16="http://schemas.microsoft.com/office/drawing/2014/main" val="3304401689"/>
                    </a:ext>
                  </a:extLst>
                </a:gridCol>
              </a:tblGrid>
              <a:tr h="324245">
                <a:tc gridSpan="2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s-DO" sz="1800" b="1" i="0" u="none" strike="noStrike" cap="all" dirty="0">
                        <a:solidFill>
                          <a:schemeClr val="bg1"/>
                        </a:solidFill>
                        <a:latin typeface="Gotham Ultra"/>
                        <a:sym typeface="Arial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651413"/>
                  </a:ext>
                </a:extLst>
              </a:tr>
              <a:tr h="501178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5.Actualización del procedimiento de adopciones.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74973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6.Revisión normativa sobre acogimiento familiar.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69075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7.Revisión disposiciones sobre régimen de guarda.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910252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8.Desjudicialización </a:t>
                      </a: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de procedimientos sobre derecho </a:t>
                      </a:r>
                      <a:r>
                        <a:rPr lang="es-DO" sz="1400" b="1" i="0" u="none" strike="noStrike" cap="none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de familia.</a:t>
                      </a: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986738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10944377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8ECCDDD0-8785-989B-DFA9-80B1AC0E9190}"/>
              </a:ext>
            </a:extLst>
          </p:cNvPr>
          <p:cNvSpPr txBox="1"/>
          <p:nvPr/>
        </p:nvSpPr>
        <p:spPr>
          <a:xfrm>
            <a:off x="553979" y="574449"/>
            <a:ext cx="7929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ASPECTOS CLAVES EN EL PROCESO DE REVISIÓN Y </a:t>
            </a:r>
            <a:r>
              <a:rPr lang="es-ES" sz="2400" b="1" cap="all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ELABORACIóN</a:t>
            </a:r>
            <a:r>
              <a:rPr lang="es-ES" sz="24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 DE PROPUESTAS</a:t>
            </a:r>
          </a:p>
        </p:txBody>
      </p:sp>
    </p:spTree>
    <p:extLst>
      <p:ext uri="{BB962C8B-B14F-4D97-AF65-F5344CB8AC3E}">
        <p14:creationId xmlns:p14="http://schemas.microsoft.com/office/powerpoint/2010/main" val="3460656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41CED96-BDD0-D26B-6373-249A6F726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n 20">
            <a:extLst>
              <a:ext uri="{FF2B5EF4-FFF2-40B4-BE49-F238E27FC236}">
                <a16:creationId xmlns:a16="http://schemas.microsoft.com/office/drawing/2014/main" id="{19213761-6B8B-3886-0473-B5DAB7ECC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8"/>
            <a:ext cx="9263164" cy="5241266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B6C7EC8-50C4-36F5-C21A-3CE6B787E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0836" y="4078024"/>
            <a:ext cx="1113504" cy="821574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EFD6CD3-C2C0-B72A-4663-5C44AC691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773159"/>
              </p:ext>
            </p:extLst>
          </p:nvPr>
        </p:nvGraphicFramePr>
        <p:xfrm>
          <a:off x="910627" y="1735014"/>
          <a:ext cx="4005735" cy="2541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211133671"/>
                    </a:ext>
                  </a:extLst>
                </a:gridCol>
                <a:gridCol w="3797455">
                  <a:extLst>
                    <a:ext uri="{9D8B030D-6E8A-4147-A177-3AD203B41FA5}">
                      <a16:colId xmlns:a16="http://schemas.microsoft.com/office/drawing/2014/main" val="3304401689"/>
                    </a:ext>
                  </a:extLst>
                </a:gridCol>
              </a:tblGrid>
              <a:tr h="532834">
                <a:tc gridSpan="2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DO" sz="1800" b="1" i="0" u="none" strike="noStrike" cap="all" dirty="0">
                          <a:solidFill>
                            <a:schemeClr val="bg1"/>
                          </a:solidFill>
                          <a:latin typeface="Gotham Ultra"/>
                          <a:sym typeface="Arial"/>
                        </a:rPr>
                        <a:t>Coordinación General: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651413"/>
                  </a:ext>
                </a:extLst>
              </a:tr>
              <a:tr h="744508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Dilia Leticia Jorge Mera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674973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  <a:p>
                      <a:pPr algn="ctr"/>
                      <a:r>
                        <a:rPr lang="es-DO" sz="1400" b="1" i="0" u="none" strike="noStrike" cap="none" dirty="0">
                          <a:solidFill>
                            <a:schemeClr val="bg1"/>
                          </a:solidFill>
                          <a:latin typeface="+mn-lt"/>
                          <a:cs typeface="Arial"/>
                          <a:sym typeface="Arial"/>
                        </a:rPr>
                        <a:t>Eva Sarita Rodríguez</a:t>
                      </a:r>
                    </a:p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69075"/>
                  </a:ext>
                </a:extLst>
              </a:tr>
              <a:tr h="532834"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DO" sz="1400" b="1" i="0" u="none" strike="noStrike" cap="none" dirty="0">
                        <a:solidFill>
                          <a:schemeClr val="bg1"/>
                        </a:solidFill>
                        <a:latin typeface="+mn-lt"/>
                        <a:cs typeface="Arial"/>
                        <a:sym typeface="Arial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04910252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C9B63628-FB71-1BE2-16DF-9FAE487D1D31}"/>
              </a:ext>
            </a:extLst>
          </p:cNvPr>
          <p:cNvSpPr txBox="1"/>
          <p:nvPr/>
        </p:nvSpPr>
        <p:spPr>
          <a:xfrm>
            <a:off x="553979" y="574449"/>
            <a:ext cx="792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cap="all" dirty="0">
                <a:solidFill>
                  <a:schemeClr val="bg1"/>
                </a:solidFill>
                <a:latin typeface="Gotham Ultra"/>
                <a:ea typeface="Times New Roman" panose="02020603050405020304" pitchFamily="18" charset="0"/>
                <a:cs typeface="Gotham Ultra" pitchFamily="2" charset="0"/>
              </a:rPr>
              <a:t>Mesas TÉCNICAS Especializadas </a:t>
            </a:r>
          </a:p>
        </p:txBody>
      </p:sp>
    </p:spTree>
    <p:extLst>
      <p:ext uri="{BB962C8B-B14F-4D97-AF65-F5344CB8AC3E}">
        <p14:creationId xmlns:p14="http://schemas.microsoft.com/office/powerpoint/2010/main" val="23006158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13e23b6-5f7c-41e8-ab6c-8d4f59a454df}" enabled="0" method="" siteId="{813e23b6-5f7c-41e8-ab6c-8d4f59a454d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1131</Words>
  <Application>Microsoft Office PowerPoint</Application>
  <PresentationFormat>Presentación en pantalla (16:9)</PresentationFormat>
  <Paragraphs>191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Gotham</vt:lpstr>
      <vt:lpstr>Gotham Black</vt:lpstr>
      <vt:lpstr>Gotham Ultra</vt:lpstr>
      <vt:lpstr>Helvetica Neue</vt:lpstr>
      <vt:lpstr>Poppins</vt:lpstr>
      <vt:lpstr>Symbol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Sonia Cespedes Estrella</dc:creator>
  <cp:lastModifiedBy>Paola Rodriguez</cp:lastModifiedBy>
  <cp:revision>8</cp:revision>
  <cp:lastPrinted>2023-05-31T15:42:41Z</cp:lastPrinted>
  <dcterms:modified xsi:type="dcterms:W3CDTF">2025-08-04T13:09:47Z</dcterms:modified>
</cp:coreProperties>
</file>